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0"/>
  </p:notesMasterIdLst>
  <p:sldIdLst>
    <p:sldId id="859" r:id="rId2"/>
    <p:sldId id="1269" r:id="rId3"/>
    <p:sldId id="1242" r:id="rId4"/>
    <p:sldId id="1270" r:id="rId5"/>
    <p:sldId id="1238" r:id="rId6"/>
    <p:sldId id="1244" r:id="rId7"/>
    <p:sldId id="1249" r:id="rId8"/>
    <p:sldId id="1251" r:id="rId9"/>
    <p:sldId id="1252" r:id="rId10"/>
    <p:sldId id="1271" r:id="rId11"/>
    <p:sldId id="1272" r:id="rId12"/>
    <p:sldId id="1273" r:id="rId13"/>
    <p:sldId id="1274" r:id="rId14"/>
    <p:sldId id="1254" r:id="rId15"/>
    <p:sldId id="1256" r:id="rId16"/>
    <p:sldId id="1257" r:id="rId17"/>
    <p:sldId id="1260" r:id="rId18"/>
    <p:sldId id="1261" r:id="rId1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1DE"/>
    <a:srgbClr val="00AEEF"/>
    <a:srgbClr val="F38928"/>
    <a:srgbClr val="FBC9BC"/>
    <a:srgbClr val="FEE2D1"/>
    <a:srgbClr val="F36821"/>
    <a:srgbClr val="D3ECE9"/>
    <a:srgbClr val="E6E1EF"/>
    <a:srgbClr val="FF0000"/>
    <a:srgbClr val="8DC3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860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894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2025/10/30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655046" y="-27384"/>
            <a:ext cx="72728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实验班全程提优训练</a:t>
            </a:r>
            <a:r>
              <a:rPr lang="zh-CN" altLang="en-US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高中语文 必修 下册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2025/10/30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412776"/>
            <a:ext cx="11523345" cy="25391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三</a:t>
            </a: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单元   实用性</a:t>
            </a: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阅读与交流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2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</a:t>
            </a:r>
            <a:r>
              <a:rPr lang="en-US" altLang="zh-CN" sz="5200" dirty="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8</a:t>
            </a:r>
            <a:r>
              <a:rPr lang="zh-CN" altLang="en-US" sz="5200" dirty="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　中国建筑的特征</a:t>
            </a:r>
            <a:endParaRPr lang="zh-CN" altLang="en-US" sz="5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21025"/>
            <a:ext cx="11485848" cy="5632311"/>
          </a:xfrm>
        </p:spPr>
        <p:txBody>
          <a:bodyPr/>
          <a:lstStyle/>
          <a:p>
            <a:pPr indent="53848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理关系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首先，梳理各段落大意。每一段可能会出现可直接作为段落大意的总括句，也可能只出现关键词或关键性信息，需要通过概括关键词或关键信息来把握段落大意。其次，分析段落间的关系，将各段落分为不同的层次。论述类文本通常有总分、递进、并列等逻辑关系，可由此入手分析段落层次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顺思路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。各层次梳理出来后，根据关联词及勾画的关键信息，迅速串联全文，理清作者的写作思路。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答此类题，最重要的就是建立整体思维。旧题型只需要回答每一部分的内容之间是什么，而新题型需要回答每一部分内容之间的关系、部分与上下文间的关系、部分与整体的关系等。因此，在进行专题复习时，要对每一篇论述类文本的论证思路进行细致的梳理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580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indent="538480" hangingPunct="0">
              <a:spcAft>
                <a:spcPts val="0"/>
              </a:spcAft>
            </a:pPr>
            <a:r>
              <a:rPr lang="en-US" altLang="zh-CN" b="1" dirty="0">
                <a:solidFill>
                  <a:srgbClr val="B3002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B3002D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B3002D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明确题干能力点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《普通高中语文课程标准》（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2017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年修订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）中对论述类文本阅读相关要求有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阅读论述类文本，能准确把握和评价作者的观点与态度，辨析观点与材料（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道理、事实、数据、图表等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）之间的联系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阅读古今中外论说名篇，把握作者的观点、态度和语言特点，理解作者阐述观点的方法和逻辑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学习多角度思考问题。学习反驳，能够做到有理有据，以理服人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灵活运用精读、略读、浏览等阅读方法，从整体上把握文本内容，理清思路，概括要点，理解文本所表达的思想、观点和感情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等。提取其中的关键词，可以梳理出论述类文本考查的能力点：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论点；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论证结构；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论证思路；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论点与论据的关系；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论证方法；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⑥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论证语言；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⑦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驳论方式；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⑧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驳论结构。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具体分析请看下表。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8844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2044693"/>
              </p:ext>
            </p:extLst>
          </p:nvPr>
        </p:nvGraphicFramePr>
        <p:xfrm>
          <a:off x="334566" y="848589"/>
          <a:ext cx="11521281" cy="5621919"/>
        </p:xfrm>
        <a:graphic>
          <a:graphicData uri="http://schemas.openxmlformats.org/drawingml/2006/table">
            <a:tbl>
              <a:tblPr firstRow="1" firstCol="1" bandRow="1"/>
              <a:tblGrid>
                <a:gridCol w="4104456">
                  <a:extLst>
                    <a:ext uri="{9D8B030D-6E8A-4147-A177-3AD203B41FA5}">
                      <a16:colId xmlns:a16="http://schemas.microsoft.com/office/drawing/2014/main" val="1008564273"/>
                    </a:ext>
                  </a:extLst>
                </a:gridCol>
                <a:gridCol w="4752528">
                  <a:extLst>
                    <a:ext uri="{9D8B030D-6E8A-4147-A177-3AD203B41FA5}">
                      <a16:colId xmlns:a16="http://schemas.microsoft.com/office/drawing/2014/main" val="3083191036"/>
                    </a:ext>
                  </a:extLst>
                </a:gridCol>
                <a:gridCol w="2664297">
                  <a:extLst>
                    <a:ext uri="{9D8B030D-6E8A-4147-A177-3AD203B41FA5}">
                      <a16:colId xmlns:a16="http://schemas.microsoft.com/office/drawing/2014/main" val="745535955"/>
                    </a:ext>
                  </a:extLst>
                </a:gridCol>
              </a:tblGrid>
              <a:tr h="15086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题目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答案结构要素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能力点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0159047"/>
                  </a:ext>
                </a:extLst>
              </a:tr>
              <a:tr h="603462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请简要梳理材料的行文脉络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论证思路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8334" marR="1833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围绕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话题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首先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其次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再次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最后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8334" marR="1833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②③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12018348"/>
                  </a:ext>
                </a:extLst>
              </a:tr>
              <a:tr h="603462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请结合文本内容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简要分析第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×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段论证的严密性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8334" marR="1833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结构、论点与论据、措辞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8334" marR="1833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②④⑥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44307883"/>
                  </a:ext>
                </a:extLst>
              </a:tr>
              <a:tr h="452596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简要梳理材料是如何阐释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××</a:t>
                      </a: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的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8334" marR="1833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先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再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最后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提出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8334" marR="1833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②③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0814873"/>
                  </a:ext>
                </a:extLst>
              </a:tr>
              <a:tr h="754327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材料主体部分的论述顺序能否调换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请结合材料谈谈你的看法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8334" marR="1833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表态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主体部分内在的逻辑顺序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与上下文的逻辑关系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8334" marR="1833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②③④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4517465"/>
                  </a:ext>
                </a:extLst>
              </a:tr>
              <a:tr h="754327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材料中所举的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×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个例子分别论证了什么观点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8334" marR="1833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第一个例子论证了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观点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第二个例子论证了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观点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8334" marR="1833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①④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0148400"/>
                  </a:ext>
                </a:extLst>
              </a:tr>
              <a:tr h="1206923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材料第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×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段针对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××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的反驳充分有力。请结合材料简要说明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8334" marR="1833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反驳的方式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归谬或反证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），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如何反驳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反驳的结构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破立结合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用辩证思维阐明问题本质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8334" marR="1833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⑦⑧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856441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10115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3331904"/>
              </p:ext>
            </p:extLst>
          </p:nvPr>
        </p:nvGraphicFramePr>
        <p:xfrm>
          <a:off x="334566" y="1484784"/>
          <a:ext cx="11521280" cy="3605596"/>
        </p:xfrm>
        <a:graphic>
          <a:graphicData uri="http://schemas.openxmlformats.org/drawingml/2006/table">
            <a:tbl>
              <a:tblPr firstRow="1" firstCol="1" bandRow="1"/>
              <a:tblGrid>
                <a:gridCol w="2085353">
                  <a:extLst>
                    <a:ext uri="{9D8B030D-6E8A-4147-A177-3AD203B41FA5}">
                      <a16:colId xmlns:a16="http://schemas.microsoft.com/office/drawing/2014/main" val="1149510232"/>
                    </a:ext>
                  </a:extLst>
                </a:gridCol>
                <a:gridCol w="7059663">
                  <a:extLst>
                    <a:ext uri="{9D8B030D-6E8A-4147-A177-3AD203B41FA5}">
                      <a16:colId xmlns:a16="http://schemas.microsoft.com/office/drawing/2014/main" val="627346745"/>
                    </a:ext>
                  </a:extLst>
                </a:gridCol>
                <a:gridCol w="2376264">
                  <a:extLst>
                    <a:ext uri="{9D8B030D-6E8A-4147-A177-3AD203B41FA5}">
                      <a16:colId xmlns:a16="http://schemas.microsoft.com/office/drawing/2014/main" val="3323745607"/>
                    </a:ext>
                  </a:extLst>
                </a:gridCol>
              </a:tblGrid>
              <a:tr h="35862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题目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答案结构要素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能力点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8314972"/>
                  </a:ext>
                </a:extLst>
              </a:tr>
              <a:tr h="3126361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有人认为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材料是怎样批驳这一观点的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310" marR="423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论证思路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文章从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出发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然后推出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从而证明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论证方法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运用反证法指出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从而论证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论证方法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举例、对比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310" marR="423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③⑤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76404"/>
                  </a:ext>
                </a:extLst>
              </a:tr>
            </a:tbl>
          </a:graphicData>
        </a:graphic>
      </p:graphicFrame>
      <p:sp>
        <p:nvSpPr>
          <p:cNvPr id="5" name="内容占位符 1"/>
          <p:cNvSpPr>
            <a:spLocks noGrp="1"/>
          </p:cNvSpPr>
          <p:nvPr>
            <p:ph idx="1"/>
          </p:nvPr>
        </p:nvSpPr>
        <p:spPr>
          <a:xfrm>
            <a:off x="360854" y="5230941"/>
            <a:ext cx="11485848" cy="64633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课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信息类阅读拓展提优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P50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5374957"/>
            <a:ext cx="2282288" cy="376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624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062589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26355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E26355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E2635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名人名言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梁思成的名言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）中国的建筑千篇一律，你看都是千篇一律，同时千变万化。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）中国建筑之个性乃即我民族之性格，即我艺术及思想特殊之一部，非但在其结构本身之材质方法而已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7125" y="836712"/>
            <a:ext cx="4016160" cy="607599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574" y="1534692"/>
            <a:ext cx="1812941" cy="382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9394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56792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）建筑师的业是什么？直接地说是建筑物之创造，为社会解决衣食住三者中住的问题，间接地说，是文化的记录者，是历史之反照镜。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）如果世界上艺术精华，没有客观价值标准来保护，恐怕十之八九均会被后人在权势易主之时，或趣味改向之时，毁损无余。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）一个东方老国的城市，在建筑上，如果完全失掉自己的艺术特性，在文化表现及观瞻方面都是大可痛心的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1283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62999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26355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E26355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E2635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名家故事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与祖国一起受苦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抗战时期，林徽因和梁思成共同坚守在贫穷的李庄。那时，梁思成的脊椎病使他必须穿上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铁马甲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才能坐直，他的体重降到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47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千克；林徽因则日日咳血，在生死线上挣扎，几个月的时间两人就已形容憔悴。那是真正的艰苦，没有电，没有自来水，每日陪伴他们的是臭虫和油灯。然而，就是在这样的条件下，他们完成了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万字的《中国建筑史》初稿。当外国友人邀请他们去美国的时候，这一对身处苦难之中的夫妻拒绝了。他们说，中国在受难，他们要与自己的祖国一起受苦。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6232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88840"/>
            <a:ext cx="11485848" cy="4454233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梁思成在建筑历史与理论研究领域的学术贡献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初，曾有众多外国学者对中国建筑做过系列考察，但囿于自身知识，难以厘清中国建筑历史线索。从无到有建构科学意义上的中国建筑史的任务，就落在了由朱启钤领导，梁思成、刘敦桢担纲的中国营造学社的肩上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从学社成立，梁思成、刘敦桢加盟，到抗战爆发，学社被迫南迁，短短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年时间，一批中国建筑史界先驱在极端困难的条件下，走遍大半华北，考察数百座古建筑，绘制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2000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余幅测绘图。他们以现代田野考察考古研究方法，归纳分析古建筑建造年代与结构特征，并将其研究成果及时发表在《中国营造学社汇刊》上。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908720"/>
            <a:ext cx="2083195" cy="47406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6588" y="1468295"/>
            <a:ext cx="1018640" cy="448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6526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00857"/>
            <a:ext cx="11485848" cy="2792239"/>
          </a:xfrm>
        </p:spPr>
        <p:txBody>
          <a:bodyPr/>
          <a:lstStyle/>
          <a:p>
            <a:pPr indent="538480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1937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月，梁思成、林徽因一行，在时局迷茫的战争前夕，不顾自身安危，依据敦煌石窟一幅壁画，长途颠簸，迫不及待来到僻远的五台山考察，最终发现唐代大型木构建筑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佛光寺东大殿。这一发现为早期中国建筑史科学建构提供了扎实充分的依据。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适用话题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中国建筑</a:t>
            </a:r>
            <a:r>
              <a:rPr lang="en-US" altLang="zh-CN" b="1" dirty="0">
                <a:solidFill>
                  <a:srgbClr val="ED028C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建筑史科学</a:t>
            </a:r>
            <a:r>
              <a:rPr lang="en-US" altLang="zh-CN" b="1" dirty="0">
                <a:solidFill>
                  <a:srgbClr val="ED028C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学术探索</a:t>
            </a:r>
            <a:r>
              <a:rPr lang="en-US" altLang="zh-CN" b="1" dirty="0">
                <a:solidFill>
                  <a:srgbClr val="ED028C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6313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582" y="5411636"/>
            <a:ext cx="1224136" cy="43204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582" y="4470792"/>
            <a:ext cx="936104" cy="43204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582" y="3955507"/>
            <a:ext cx="936104" cy="43204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90581"/>
            <a:ext cx="11485848" cy="4361900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成语辨析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 dirty="0">
                <a:solidFill>
                  <a:srgbClr val="3AB54A"/>
                </a:solidFill>
                <a:latin typeface="Times New Roman" panose="02020603050405020304" pitchFamily="18" charset="0"/>
                <a:ea typeface="方正清刻本悦宋简体"/>
                <a:cs typeface="Times New Roman" panose="02020603050405020304" pitchFamily="18" charset="0"/>
              </a:rPr>
              <a:t>喜闻乐见</a:t>
            </a:r>
            <a:r>
              <a:rPr lang="en-US" altLang="zh-CN" b="1" dirty="0">
                <a:solidFill>
                  <a:srgbClr val="3AB54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3AB54A"/>
                </a:solidFill>
                <a:latin typeface="Times New Roman" panose="02020603050405020304" pitchFamily="18" charset="0"/>
                <a:ea typeface="方正清刻本悦宋简体"/>
                <a:cs typeface="Times New Roman" panose="02020603050405020304" pitchFamily="18" charset="0"/>
              </a:rPr>
              <a:t>有口皆碑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喜闻乐见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：喜欢听，乐意看。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有口皆碑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：形容人人称赞。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相同点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都有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受人喜爱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的意思。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不同点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喜闻乐见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侧重于很受欢迎，对象一般是形式、文化、作品等。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有口皆碑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侧重于对突出的好人好事一致颂扬，对象一般是已被人们认同的人、事、物。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即境活用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廉洁文化的创建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就是通过居民们</a:t>
            </a:r>
            <a:r>
              <a:rPr lang="zh-CN" altLang="zh-CN" b="1" u="sng" dirty="0">
                <a:solidFill>
                  <a:srgbClr val="00A54F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喜闻乐见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的形式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贯串在生活中。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这一产品的品质和服务在业内确实是</a:t>
            </a:r>
            <a:r>
              <a:rPr lang="zh-CN" altLang="zh-CN" b="1" u="sng" dirty="0">
                <a:solidFill>
                  <a:srgbClr val="00A54F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有口皆碑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4647" y="764704"/>
            <a:ext cx="5101118" cy="595427"/>
          </a:xfrm>
          <a:prstGeom prst="rect">
            <a:avLst/>
          </a:prstGeom>
        </p:spPr>
      </p:pic>
      <p:pic>
        <p:nvPicPr>
          <p:cNvPr id="4" name="21XBS1.eps" descr="id:214749147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06574" y="1579995"/>
            <a:ext cx="1656184" cy="327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9516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2060848"/>
            <a:ext cx="1413872" cy="43204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16832"/>
            <a:ext cx="11485848" cy="1684244"/>
          </a:xfrm>
        </p:spPr>
        <p:txBody>
          <a:bodyPr/>
          <a:lstStyle/>
          <a:p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高考链接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四川卷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迎奥运文明礼仪之光北京欢迎您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展览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以漫画和歌谣这些人民大众</a:t>
            </a:r>
            <a:r>
              <a:rPr lang="zh-CN" altLang="zh-CN" b="1" u="sng" dirty="0">
                <a:solidFill>
                  <a:srgbClr val="00A54F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喜闻乐见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的艺术形式为载体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展现了北京的名胜古迹、市容新貌。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此处指这些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艺术形式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受到大家欢迎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符合语境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8401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3140968"/>
            <a:ext cx="1413872" cy="43204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16832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词语积累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大同小异</a:t>
            </a:r>
            <a:r>
              <a:rPr lang="zh-CN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大部分相同，只有小部分不同。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即境活用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市场上的智能手机功能繁多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但仔细比较后你会发现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它们的基本功能和操作方式其实</a:t>
            </a:r>
            <a:r>
              <a:rPr lang="zh-CN" altLang="zh-CN" b="1" u="sng" dirty="0">
                <a:solidFill>
                  <a:srgbClr val="00A54F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大同小异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选择哪款主要取决于个人喜好和预算。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6590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16832"/>
            <a:ext cx="11485848" cy="3970318"/>
          </a:xfrm>
        </p:spPr>
        <p:txBody>
          <a:bodyPr/>
          <a:lstStyle/>
          <a:p>
            <a:pPr indent="53848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担任中央博物院建筑史料编纂委员会主任的梁思成，从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1942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年开始编写《中国建筑史》，两年后完成。这是中国第一部由中国人自己编写的比较完善、系统的中国建筑史专著，它的完成也实现了梁思成在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年代游学欧美时立下的志愿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中国建筑史要由中国人来写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梁思成从宾夕法尼亚大学建筑系毕业后，游历欧洲，看到欧洲各国对本国的古建筑已有系统的整理和研究，并写出了本国建筑史专著，而日本学术界的许多知名学者也已着手研究中国建筑史，并取得了一定的成果。就是在这样的时代背景下，梁思成立志写作《中国建筑史》一书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相关链接.eps" descr="id:214748975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908720"/>
            <a:ext cx="1967193" cy="379472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406574" y="1412776"/>
            <a:ext cx="1459865" cy="461665"/>
            <a:chOff x="5365274" y="3198168"/>
            <a:chExt cx="1459865" cy="461665"/>
          </a:xfrm>
        </p:grpSpPr>
        <p:pic>
          <p:nvPicPr>
            <p:cNvPr id="5" name="BS23A.eps" descr="id:2147489761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5365274" y="3213100"/>
              <a:ext cx="1459865" cy="431800"/>
            </a:xfrm>
            <a:prstGeom prst="rect">
              <a:avLst/>
            </a:prstGeom>
          </p:spPr>
        </p:pic>
        <p:sp>
          <p:nvSpPr>
            <p:cNvPr id="7" name="矩形 6"/>
            <p:cNvSpPr/>
            <p:nvPr/>
          </p:nvSpPr>
          <p:spPr>
            <a:xfrm>
              <a:off x="5383320" y="3198168"/>
              <a:ext cx="142218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zh-CN" sz="2400">
                  <a:solidFill>
                    <a:srgbClr val="000000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背景解读</a:t>
              </a:r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329675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5008230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自然科学小论文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自然科学小论文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的特点：一是</a:t>
            </a:r>
            <a:r>
              <a:rPr lang="en-US" altLang="zh-CN" b="1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</a:t>
            </a:r>
            <a:r>
              <a:rPr lang="en-US" altLang="zh-CN" b="1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。同正规学术论文相比，自然科学小论文的选题较小，内容较浅，因而篇幅也不长。二是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科学性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自然科学小论文的材料，应当是真实可靠的，不允许夸大或虚构；观点应当是在细致的思考与研究后实事求是地提出来，而不是任意地猜测和臆断；语言应当准确、清晰、严密、合乎逻辑，不能模棱两可、粗疏缺漏。三是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创造性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是否具有一定的创造性，是衡量自然科学小论文质量高低的重要标准。要在自然科学小论文里，提出自己在观察、调查或考察中获得的新发现，在实验或制作中运用的新方法，在科技活动中得到的新成果，在钻研某种科学知识中积累的新见解，从而给人以一定的启发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06574" y="980728"/>
            <a:ext cx="1459865" cy="461665"/>
            <a:chOff x="5365274" y="3198168"/>
            <a:chExt cx="1459865" cy="461665"/>
          </a:xfrm>
        </p:grpSpPr>
        <p:pic>
          <p:nvPicPr>
            <p:cNvPr id="4" name="BS23A.eps" descr="id:2147489761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5365274" y="3213100"/>
              <a:ext cx="1459865" cy="431800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5383320" y="3198168"/>
              <a:ext cx="142218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 smtClean="0">
                  <a:solidFill>
                    <a:srgbClr val="000000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文学常识</a:t>
              </a:r>
              <a:endParaRPr lang="zh-CN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328636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37271"/>
            <a:ext cx="11485848" cy="495585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sz="2000" b="1" dirty="0">
                <a:solidFill>
                  <a:srgbClr val="E2635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信息类文本阅读之分析文章论证</a:t>
            </a:r>
            <a:r>
              <a:rPr lang="zh-CN" altLang="zh-CN" sz="2000" b="1" dirty="0" smtClean="0">
                <a:solidFill>
                  <a:srgbClr val="E2635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思路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3844" y="764704"/>
            <a:ext cx="6122725" cy="80122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574" y="2132856"/>
            <a:ext cx="1924164" cy="409718"/>
          </a:xfrm>
          <a:prstGeom prst="rect">
            <a:avLst/>
          </a:prstGeom>
        </p:spPr>
      </p:pic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9814497"/>
              </p:ext>
            </p:extLst>
          </p:nvPr>
        </p:nvGraphicFramePr>
        <p:xfrm>
          <a:off x="360854" y="2636912"/>
          <a:ext cx="11468704" cy="3626719"/>
        </p:xfrm>
        <a:graphic>
          <a:graphicData uri="http://schemas.openxmlformats.org/drawingml/2006/table">
            <a:tbl>
              <a:tblPr firstRow="1" firstCol="1" bandRow="1"/>
              <a:tblGrid>
                <a:gridCol w="1277614">
                  <a:extLst>
                    <a:ext uri="{9D8B030D-6E8A-4147-A177-3AD203B41FA5}">
                      <a16:colId xmlns:a16="http://schemas.microsoft.com/office/drawing/2014/main" val="2683605533"/>
                    </a:ext>
                  </a:extLst>
                </a:gridCol>
                <a:gridCol w="10191090">
                  <a:extLst>
                    <a:ext uri="{9D8B030D-6E8A-4147-A177-3AD203B41FA5}">
                      <a16:colId xmlns:a16="http://schemas.microsoft.com/office/drawing/2014/main" val="1744107172"/>
                    </a:ext>
                  </a:extLst>
                </a:gridCol>
              </a:tblGrid>
              <a:tr h="54201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思源黑体 CN Light"/>
                          <a:cs typeface="Times New Roman" panose="02020603050405020304" pitchFamily="18" charset="0"/>
                        </a:rPr>
                        <a:t>学科素养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方正清刻本悦宋简体"/>
                          <a:cs typeface="Times New Roman" panose="02020603050405020304" pitchFamily="18" charset="0"/>
                        </a:rPr>
                        <a:t>思维发展与提升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14226457"/>
                  </a:ext>
                </a:extLst>
              </a:tr>
              <a:tr h="108403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思源黑体 CN Light"/>
                          <a:cs typeface="Times New Roman" panose="02020603050405020304" pitchFamily="18" charset="0"/>
                        </a:rPr>
                        <a:t>高考解读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根据其论述的特点，信息类文本可分为解说性论述、证明性论述、思辨性论述等类型。不论是哪一种，其论证思路无外乎分为句子层面、段落层面和篇章结构层面。对论证思路的分析，就是要厘清作者如何论证中心论点，通过什么方法和步骤去论证观点。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45290718"/>
                  </a:ext>
                </a:extLst>
              </a:tr>
              <a:tr h="135503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思源黑体 CN Light"/>
                          <a:cs typeface="Times New Roman" panose="02020603050405020304" pitchFamily="18" charset="0"/>
                        </a:rPr>
                        <a:t>常见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思源黑体 CN Light"/>
                          <a:cs typeface="Times New Roman" panose="02020603050405020304" pitchFamily="18" charset="0"/>
                        </a:rPr>
                        <a:t>设问方式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请（</a:t>
                      </a: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简要</a:t>
                      </a: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）梳理材料的论证思路。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请指出材料的论点并简要分析其论证过程。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材料是如何逐步展开论述的？请结合材料简要概括。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请简要概括材料的论证思路和主要论证方法。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请简要概括两则材料在论证方面的共同点。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412520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6618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1684244"/>
          </a:xfrm>
        </p:spPr>
        <p:txBody>
          <a:bodyPr/>
          <a:lstStyle/>
          <a:p>
            <a:pPr indent="538480" hangingPunct="0">
              <a:spcAft>
                <a:spcPts val="0"/>
              </a:spcAft>
            </a:pPr>
            <a:r>
              <a:rPr lang="en-US" altLang="zh-CN" b="1">
                <a:solidFill>
                  <a:srgbClr val="B3002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B3002D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B3002D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把握论述类文本的必备知识</a:t>
            </a:r>
            <a:r>
              <a:rPr lang="zh-CN" altLang="zh-CN" b="1">
                <a:solidFill>
                  <a:srgbClr val="B3002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B3002D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掌握几种常见的论证结构</a:t>
            </a:r>
            <a:r>
              <a:rPr lang="zh-CN" altLang="zh-CN" b="1">
                <a:solidFill>
                  <a:srgbClr val="B3002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B3002D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从其本质特征出发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从论述文的文体角度对文本进行解读，明确中心论点与分论点之间的关系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，了解文本使用的论据材料及论证方法，厘清论证结构。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892" y="958838"/>
            <a:ext cx="2106914" cy="481581"/>
          </a:xfrm>
          <a:prstGeom prst="rect">
            <a:avLst/>
          </a:prstGeom>
        </p:spPr>
      </p:pic>
      <p:pic>
        <p:nvPicPr>
          <p:cNvPr id="4" name="文体JG.eps" descr="id:214749166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22598" y="3717032"/>
            <a:ext cx="4421831" cy="1872208"/>
          </a:xfrm>
          <a:prstGeom prst="rect">
            <a:avLst/>
          </a:prstGeom>
        </p:spPr>
      </p:pic>
      <p:pic>
        <p:nvPicPr>
          <p:cNvPr id="5" name="论证JG.eps" descr="id:2147491668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879182" y="3356992"/>
            <a:ext cx="4596693" cy="252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8863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79023"/>
            <a:ext cx="11485848" cy="4454233"/>
          </a:xfrm>
        </p:spPr>
        <p:txBody>
          <a:bodyPr/>
          <a:lstStyle/>
          <a:p>
            <a:pPr indent="538480" hangingPunct="0">
              <a:spcAft>
                <a:spcPts val="0"/>
              </a:spcAft>
            </a:pPr>
            <a:r>
              <a:rPr lang="en-US" altLang="zh-CN" b="1" dirty="0">
                <a:solidFill>
                  <a:srgbClr val="B3002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B3002D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B3002D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增强解读文本的能力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看标题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。迅速浏览材料的标题，抓住标题中的关键词，尤其是动词，推测这几则材料的核心话题及每则材料的论述角度。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读材料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阅读每则材料，在阅读过程中注意圈点勾画关键词句。关键词可以是表示概念或解释概念的词语、表示时间的词语、重要的修饰性或限制性词语、表示已然或未然或必然的词语，以及有助于理解全文逻辑的关联性词语等；关键句可以是表示结论的或能体现作者观点态度的句子，能够揭示行文脉络，比如表示起始、过渡的句子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8181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595</TotalTime>
  <Words>1960</Words>
  <Application>Microsoft Office PowerPoint</Application>
  <PresentationFormat>自定义</PresentationFormat>
  <Paragraphs>90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9" baseType="lpstr">
      <vt:lpstr>方正清刻本悦宋简体</vt:lpstr>
      <vt:lpstr>仿宋</vt:lpstr>
      <vt:lpstr>黑体</vt:lpstr>
      <vt:lpstr>楷体</vt:lpstr>
      <vt:lpstr>思源黑体 CN Light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585</cp:revision>
  <dcterms:created xsi:type="dcterms:W3CDTF">2020-11-06T05:24:00Z</dcterms:created>
  <dcterms:modified xsi:type="dcterms:W3CDTF">2025-10-30T11:14:03Z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